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8"/>
  </p:notesMasterIdLst>
  <p:handoutMasterIdLst>
    <p:handoutMasterId r:id="rId19"/>
  </p:handoutMasterIdLst>
  <p:sldIdLst>
    <p:sldId id="314" r:id="rId4"/>
    <p:sldId id="349" r:id="rId5"/>
    <p:sldId id="348" r:id="rId6"/>
    <p:sldId id="346" r:id="rId7"/>
    <p:sldId id="344" r:id="rId8"/>
    <p:sldId id="315" r:id="rId9"/>
    <p:sldId id="329" r:id="rId10"/>
    <p:sldId id="330" r:id="rId11"/>
    <p:sldId id="340" r:id="rId12"/>
    <p:sldId id="332" r:id="rId13"/>
    <p:sldId id="331" r:id="rId14"/>
    <p:sldId id="345" r:id="rId15"/>
    <p:sldId id="333" r:id="rId16"/>
    <p:sldId id="347" r:id="rId17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E81"/>
    <a:srgbClr val="F26F21"/>
    <a:srgbClr val="00B09B"/>
    <a:srgbClr val="01BFF1"/>
    <a:srgbClr val="00A1DD"/>
    <a:srgbClr val="00C1F4"/>
    <a:srgbClr val="FCAE17"/>
    <a:srgbClr val="0073F2"/>
    <a:srgbClr val="0072DF"/>
    <a:srgbClr val="2846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44" autoAdjust="0"/>
    <p:restoredTop sz="80562" autoAdjust="0"/>
  </p:normalViewPr>
  <p:slideViewPr>
    <p:cSldViewPr showGuides="1">
      <p:cViewPr varScale="1">
        <p:scale>
          <a:sx n="98" d="100"/>
          <a:sy n="98" d="100"/>
        </p:scale>
        <p:origin x="-876" y="-90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F7B93-8B05-4B01-8431-8071CF54600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5BADE1-A068-4ABA-B4AC-BDB3F935B493}">
      <dgm:prSet phldrT="[Текст]" custT="1"/>
      <dgm:spPr>
        <a:xfrm>
          <a:off x="0" y="1768078"/>
          <a:ext cx="1287780" cy="160734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b="1" dirty="0" err="1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Verein</a:t>
          </a:r>
          <a:r>
            <a:rPr lang="en-US" sz="20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 von </a:t>
          </a:r>
          <a:r>
            <a:rPr lang="en-US" sz="2000" b="1" dirty="0" err="1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JunglehrerInnen</a:t>
          </a:r>
          <a:r>
            <a:rPr lang="ru-RU" sz="20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endParaRPr lang="ru-RU" sz="20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285D0DB-7040-4745-B220-988F0B691A09}" type="parTrans" cxnId="{1BB7CB8C-C22A-42C7-80DC-397A67F70CC4}">
      <dgm:prSet/>
      <dgm:spPr/>
      <dgm:t>
        <a:bodyPr/>
        <a:lstStyle/>
        <a:p>
          <a:endParaRPr lang="ru-RU"/>
        </a:p>
      </dgm:t>
    </dgm:pt>
    <dgm:pt modelId="{B5E790A5-6E8C-4249-8FF4-DDE201BCB02E}" type="sibTrans" cxnId="{1BB7CB8C-C22A-42C7-80DC-397A67F70CC4}">
      <dgm:prSet/>
      <dgm:spPr/>
      <dgm:t>
        <a:bodyPr/>
        <a:lstStyle/>
        <a:p>
          <a:endParaRPr lang="ru-RU"/>
        </a:p>
      </dgm:t>
    </dgm:pt>
    <dgm:pt modelId="{37DA2AB1-A2B2-4F50-9C9A-5FF9C3C69B2A}">
      <dgm:prSet phldrT="[Текст]" custT="1"/>
      <dgm:spPr>
        <a:xfrm>
          <a:off x="1287779" y="1768078"/>
          <a:ext cx="1931670" cy="1607343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Volontär-pädagogische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Aktionen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2AA90B5-298A-4D0B-B175-515B2FFDBE3C}" type="parTrans" cxnId="{C41E3EE3-1122-4C87-8F68-1F9159B5705F}">
      <dgm:prSet/>
      <dgm:spPr/>
      <dgm:t>
        <a:bodyPr/>
        <a:lstStyle/>
        <a:p>
          <a:endParaRPr lang="ru-RU"/>
        </a:p>
      </dgm:t>
    </dgm:pt>
    <dgm:pt modelId="{C96E9FFE-9104-4296-AE92-46B44C1CB270}" type="sibTrans" cxnId="{C41E3EE3-1122-4C87-8F68-1F9159B5705F}">
      <dgm:prSet/>
      <dgm:spPr/>
      <dgm:t>
        <a:bodyPr/>
        <a:lstStyle/>
        <a:p>
          <a:endParaRPr lang="ru-RU"/>
        </a:p>
      </dgm:t>
    </dgm:pt>
    <dgm:pt modelId="{73CDBDC6-61B5-43E9-8680-BDC849DB7457}">
      <dgm:prSet phldrT="[Текст]" custT="1"/>
      <dgm:spPr>
        <a:xfrm>
          <a:off x="0" y="3536156"/>
          <a:ext cx="1287780" cy="160734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b="0" dirty="0" err="1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Sozialschutz</a:t>
          </a:r>
          <a:endParaRPr lang="ru-RU" sz="1800" b="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6027113-9A59-4559-B5EE-ADDA8D69BD71}" type="parTrans" cxnId="{63ECE122-20FA-44EE-82C9-711EC7135042}">
      <dgm:prSet/>
      <dgm:spPr/>
      <dgm:t>
        <a:bodyPr/>
        <a:lstStyle/>
        <a:p>
          <a:endParaRPr lang="ru-RU"/>
        </a:p>
      </dgm:t>
    </dgm:pt>
    <dgm:pt modelId="{0B1AACE1-6D5A-436D-9B67-FE7EB26D20CE}" type="sibTrans" cxnId="{63ECE122-20FA-44EE-82C9-711EC7135042}">
      <dgm:prSet/>
      <dgm:spPr/>
      <dgm:t>
        <a:bodyPr/>
        <a:lstStyle/>
        <a:p>
          <a:endParaRPr lang="ru-RU"/>
        </a:p>
      </dgm:t>
    </dgm:pt>
    <dgm:pt modelId="{55BE50FB-E4C2-40CD-AD24-F8DCAE834C08}">
      <dgm:prSet phldrT="[Текст]" custT="1"/>
      <dgm:spPr>
        <a:xfrm>
          <a:off x="1287779" y="3536156"/>
          <a:ext cx="1931670" cy="1607343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1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Unterstützung</a:t>
          </a:r>
          <a:r>
            <a:rPr lang="en-US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1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der</a:t>
          </a:r>
          <a:r>
            <a:rPr lang="en-US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1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Gewerkschaftsoraganisation</a:t>
          </a:r>
          <a:r>
            <a:rPr lang="en-US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1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im</a:t>
          </a:r>
          <a:r>
            <a:rPr lang="en-US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1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Bezirk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E2BC505-D90C-4C48-95C9-DFF911EDFD96}" type="parTrans" cxnId="{AA4132B1-EB1F-402D-ADDC-AB1C557C1E4C}">
      <dgm:prSet/>
      <dgm:spPr/>
      <dgm:t>
        <a:bodyPr/>
        <a:lstStyle/>
        <a:p>
          <a:endParaRPr lang="ru-RU"/>
        </a:p>
      </dgm:t>
    </dgm:pt>
    <dgm:pt modelId="{9E2DDD6C-2D24-4D32-AD57-9DFE0479A19A}" type="sibTrans" cxnId="{AA4132B1-EB1F-402D-ADDC-AB1C557C1E4C}">
      <dgm:prSet/>
      <dgm:spPr/>
      <dgm:t>
        <a:bodyPr/>
        <a:lstStyle/>
        <a:p>
          <a:endParaRPr lang="ru-RU"/>
        </a:p>
      </dgm:t>
    </dgm:pt>
    <dgm:pt modelId="{D40D8E83-AE8F-4BBC-AC6D-63D3AFE516CF}">
      <dgm:prSet custT="1"/>
      <dgm:spPr>
        <a:xfrm>
          <a:off x="0" y="0"/>
          <a:ext cx="1287780" cy="160734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b="0" dirty="0" err="1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Fortbildungslehrgänge</a:t>
          </a:r>
          <a:endParaRPr lang="ru-RU" sz="1800" b="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A7ED4E3-3BE1-4635-9848-68051D1CB4CB}" type="parTrans" cxnId="{808E4B68-A255-4B78-9CDE-46FE61FF9C96}">
      <dgm:prSet/>
      <dgm:spPr/>
      <dgm:t>
        <a:bodyPr/>
        <a:lstStyle/>
        <a:p>
          <a:endParaRPr lang="ru-RU"/>
        </a:p>
      </dgm:t>
    </dgm:pt>
    <dgm:pt modelId="{FC55A1ED-127E-4447-ACD8-1DCD6333FB05}" type="sibTrans" cxnId="{808E4B68-A255-4B78-9CDE-46FE61FF9C96}">
      <dgm:prSet/>
      <dgm:spPr/>
      <dgm:t>
        <a:bodyPr/>
        <a:lstStyle/>
        <a:p>
          <a:endParaRPr lang="ru-RU"/>
        </a:p>
      </dgm:t>
    </dgm:pt>
    <dgm:pt modelId="{DD0AC437-DEC0-4D37-862E-9779C92D7FBC}">
      <dgm:prSet custT="1"/>
      <dgm:spPr>
        <a:xfrm>
          <a:off x="1287779" y="0"/>
          <a:ext cx="1931670" cy="1607343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Mangelansatz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7BFB5BA-0058-4575-BD33-8B8924B867B0}" type="parTrans" cxnId="{0D629450-7786-43DD-9F8C-BEF86229E86B}">
      <dgm:prSet/>
      <dgm:spPr/>
      <dgm:t>
        <a:bodyPr/>
        <a:lstStyle/>
        <a:p>
          <a:endParaRPr lang="ru-RU"/>
        </a:p>
      </dgm:t>
    </dgm:pt>
    <dgm:pt modelId="{BE3FDD28-123E-40FF-9FCB-7E4BF96C9B1C}" type="sibTrans" cxnId="{0D629450-7786-43DD-9F8C-BEF86229E86B}">
      <dgm:prSet/>
      <dgm:spPr/>
      <dgm:t>
        <a:bodyPr/>
        <a:lstStyle/>
        <a:p>
          <a:endParaRPr lang="ru-RU"/>
        </a:p>
      </dgm:t>
    </dgm:pt>
    <dgm:pt modelId="{7EF8D125-81E5-465C-A998-7D01E3E5D8DB}">
      <dgm:prSet custT="1"/>
      <dgm:spPr>
        <a:xfrm>
          <a:off x="1287779" y="0"/>
          <a:ext cx="1931670" cy="160734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Wertungssystem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248DB88-546B-477A-90AF-7F8002EBB009}" type="parTrans" cxnId="{87D11686-0675-4265-9D3E-57F9A82D42F8}">
      <dgm:prSet/>
      <dgm:spPr/>
    </dgm:pt>
    <dgm:pt modelId="{2B734648-3529-4EE0-B30E-FA91A0810A5F}" type="sibTrans" cxnId="{87D11686-0675-4265-9D3E-57F9A82D42F8}">
      <dgm:prSet/>
      <dgm:spPr/>
    </dgm:pt>
    <dgm:pt modelId="{879FBFBF-1C58-4C85-BD31-DBC5E57BD8E7}">
      <dgm:prSet custT="1"/>
      <dgm:spPr>
        <a:xfrm>
          <a:off x="1287779" y="0"/>
          <a:ext cx="1931670" cy="160734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Der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praktisch-orientierte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Charakter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51D298B-DD1D-4B35-9A7F-8DE0DA77A7BE}" type="parTrans" cxnId="{0B6F7167-232C-41F4-A9ED-641EABD9C2EF}">
      <dgm:prSet/>
      <dgm:spPr/>
    </dgm:pt>
    <dgm:pt modelId="{DC16E46A-F066-445A-97F5-98694907C4E3}" type="sibTrans" cxnId="{0B6F7167-232C-41F4-A9ED-641EABD9C2EF}">
      <dgm:prSet/>
      <dgm:spPr/>
    </dgm:pt>
    <dgm:pt modelId="{F369EECB-1C2C-4A23-B7A8-D838A49260F6}">
      <dgm:prSet phldrT="[Текст]" custT="1"/>
      <dgm:spPr>
        <a:xfrm>
          <a:off x="1287779" y="1768078"/>
          <a:ext cx="1931670" cy="160734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Pädagogische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Projekte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E1A2789-A733-4010-B355-DF9B97098553}" type="parTrans" cxnId="{89BF851A-0469-42E0-AE1D-590E18B18B20}">
      <dgm:prSet/>
      <dgm:spPr/>
    </dgm:pt>
    <dgm:pt modelId="{4729ACD7-19CD-483C-A6A5-736CD0F6BBBF}" type="sibTrans" cxnId="{89BF851A-0469-42E0-AE1D-590E18B18B20}">
      <dgm:prSet/>
      <dgm:spPr/>
    </dgm:pt>
    <dgm:pt modelId="{4B7B441D-9FBF-4D0C-B7AB-4510102BB5CD}">
      <dgm:prSet phldrT="[Текст]" custT="1"/>
      <dgm:spPr>
        <a:xfrm>
          <a:off x="1287779" y="1768078"/>
          <a:ext cx="1931670" cy="160734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Gemeinsame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Veranstaltungen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mit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den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JunglehrerInnen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aus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anderen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Bezirken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von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SPb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D92FDF7-4CE1-48D9-9458-B5DD915395F5}" type="parTrans" cxnId="{37144F5C-8C2A-4FB4-BB05-96D8B6144C87}">
      <dgm:prSet/>
      <dgm:spPr/>
    </dgm:pt>
    <dgm:pt modelId="{6CFD5EEA-E71B-468A-B02A-16852B33CDAC}" type="sibTrans" cxnId="{37144F5C-8C2A-4FB4-BB05-96D8B6144C87}">
      <dgm:prSet/>
      <dgm:spPr/>
    </dgm:pt>
    <dgm:pt modelId="{B529998C-FD85-4A2F-9157-C8365178FB1D}">
      <dgm:prSet phldrT="[Текст]" custT="1"/>
      <dgm:spPr>
        <a:xfrm>
          <a:off x="1287779" y="3536156"/>
          <a:ext cx="1931670" cy="160734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Unterstützung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im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Rahmen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der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allerersten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Attestierung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ACE37B6-4C40-46EC-AD10-86B2EC7BAE93}" type="parTrans" cxnId="{B7AFA384-D970-4137-939C-0B572DCEEBAD}">
      <dgm:prSet/>
      <dgm:spPr/>
    </dgm:pt>
    <dgm:pt modelId="{02D6E1ED-A4A5-4898-B3EC-CDD7E74B34F3}" type="sibTrans" cxnId="{B7AFA384-D970-4137-939C-0B572DCEEBAD}">
      <dgm:prSet/>
      <dgm:spPr/>
    </dgm:pt>
    <dgm:pt modelId="{1577A5F3-78AD-4F4F-B1B3-F1AFC73A9258}">
      <dgm:prSet custT="1"/>
      <dgm:spPr>
        <a:xfrm>
          <a:off x="1287779" y="0"/>
          <a:ext cx="1931670" cy="160734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Der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variative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und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der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invariative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Teil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66D1660-A7BC-4365-99A1-A88BCAC63916}" type="parTrans" cxnId="{A82E8F73-09CF-482F-913D-D4C4B4F41DC5}">
      <dgm:prSet/>
      <dgm:spPr/>
    </dgm:pt>
    <dgm:pt modelId="{78CBA550-6784-483D-A87A-A80BF5B9C34C}" type="sibTrans" cxnId="{A82E8F73-09CF-482F-913D-D4C4B4F41DC5}">
      <dgm:prSet/>
      <dgm:spPr/>
    </dgm:pt>
    <dgm:pt modelId="{948B47BB-41C2-4B19-B068-DFDD4D732D5E}" type="pres">
      <dgm:prSet presAssocID="{6D2F7B93-8B05-4B01-8431-8071CF54600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120E7D-331F-4C36-9709-1672658AF5D1}" type="pres">
      <dgm:prSet presAssocID="{D40D8E83-AE8F-4BBC-AC6D-63D3AFE516CF}" presName="linNode" presStyleCnt="0"/>
      <dgm:spPr/>
    </dgm:pt>
    <dgm:pt modelId="{CD0C1609-571A-41FF-9730-E2F2CA1FD397}" type="pres">
      <dgm:prSet presAssocID="{D40D8E83-AE8F-4BBC-AC6D-63D3AFE516CF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9890F-47EC-4BD8-853A-CCFF869B6CCA}" type="pres">
      <dgm:prSet presAssocID="{D40D8E83-AE8F-4BBC-AC6D-63D3AFE516CF}" presName="childShp" presStyleLbl="bgAccFollowNode1" presStyleIdx="0" presStyleCnt="3" custScaleY="106807" custLinFactNeighborX="1822" custLinFactNeighborY="638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0DB4F00F-C2F8-4E01-B236-749EB6D1DE9A}" type="pres">
      <dgm:prSet presAssocID="{FC55A1ED-127E-4447-ACD8-1DCD6333FB05}" presName="spacing" presStyleCnt="0"/>
      <dgm:spPr/>
    </dgm:pt>
    <dgm:pt modelId="{6B331DE1-C640-4848-9BE3-9E7DBC9A8709}" type="pres">
      <dgm:prSet presAssocID="{E25BADE1-A068-4ABA-B4AC-BDB3F935B493}" presName="linNode" presStyleCnt="0"/>
      <dgm:spPr/>
    </dgm:pt>
    <dgm:pt modelId="{FEF7382A-F6EA-4840-A306-666667B1E7BE}" type="pres">
      <dgm:prSet presAssocID="{E25BADE1-A068-4ABA-B4AC-BDB3F935B493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E3776-8EBD-48AD-A75F-913F4E59D620}" type="pres">
      <dgm:prSet presAssocID="{E25BADE1-A068-4ABA-B4AC-BDB3F935B493}" presName="childShp" presStyleLbl="bgAccFollowNode1" presStyleIdx="1" presStyleCnt="3" custScaleY="132354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BDFBE8C0-0EB1-49DF-A62E-4C28B6F85357}" type="pres">
      <dgm:prSet presAssocID="{B5E790A5-6E8C-4249-8FF4-DDE201BCB02E}" presName="spacing" presStyleCnt="0"/>
      <dgm:spPr/>
    </dgm:pt>
    <dgm:pt modelId="{B66ECCDC-043C-4772-A281-65FE9EF76025}" type="pres">
      <dgm:prSet presAssocID="{73CDBDC6-61B5-43E9-8680-BDC849DB7457}" presName="linNode" presStyleCnt="0"/>
      <dgm:spPr/>
    </dgm:pt>
    <dgm:pt modelId="{220F3746-7163-422A-B7F7-0B2A0370AC72}" type="pres">
      <dgm:prSet presAssocID="{73CDBDC6-61B5-43E9-8680-BDC849DB7457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8B2D6-6FBB-4AB0-A530-AF9DA9D77F5F}" type="pres">
      <dgm:prSet presAssocID="{73CDBDC6-61B5-43E9-8680-BDC849DB7457}" presName="childShp" presStyleLbl="bgAccFollowNode1" presStyleIdx="2" presStyleCnt="3" custScaleY="119689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ru-RU"/>
        </a:p>
      </dgm:t>
    </dgm:pt>
  </dgm:ptLst>
  <dgm:cxnLst>
    <dgm:cxn modelId="{84AC832A-1B9A-4EB5-B171-AB0EFED34DC4}" type="presOf" srcId="{F369EECB-1C2C-4A23-B7A8-D838A49260F6}" destId="{558E3776-8EBD-48AD-A75F-913F4E59D620}" srcOrd="0" destOrd="1" presId="urn:microsoft.com/office/officeart/2005/8/layout/vList6"/>
    <dgm:cxn modelId="{439967BE-F73F-4C1D-A13C-AA0C1C0FAB73}" type="presOf" srcId="{D40D8E83-AE8F-4BBC-AC6D-63D3AFE516CF}" destId="{CD0C1609-571A-41FF-9730-E2F2CA1FD397}" srcOrd="0" destOrd="0" presId="urn:microsoft.com/office/officeart/2005/8/layout/vList6"/>
    <dgm:cxn modelId="{87D11686-0675-4265-9D3E-57F9A82D42F8}" srcId="{D40D8E83-AE8F-4BBC-AC6D-63D3AFE516CF}" destId="{7EF8D125-81E5-465C-A998-7D01E3E5D8DB}" srcOrd="2" destOrd="0" parTransId="{D248DB88-546B-477A-90AF-7F8002EBB009}" sibTransId="{2B734648-3529-4EE0-B30E-FA91A0810A5F}"/>
    <dgm:cxn modelId="{0B6F7167-232C-41F4-A9ED-641EABD9C2EF}" srcId="{D40D8E83-AE8F-4BBC-AC6D-63D3AFE516CF}" destId="{879FBFBF-1C58-4C85-BD31-DBC5E57BD8E7}" srcOrd="3" destOrd="0" parTransId="{C51D298B-DD1D-4B35-9A7F-8DE0DA77A7BE}" sibTransId="{DC16E46A-F066-445A-97F5-98694907C4E3}"/>
    <dgm:cxn modelId="{808E4B68-A255-4B78-9CDE-46FE61FF9C96}" srcId="{6D2F7B93-8B05-4B01-8431-8071CF54600C}" destId="{D40D8E83-AE8F-4BBC-AC6D-63D3AFE516CF}" srcOrd="0" destOrd="0" parTransId="{FA7ED4E3-3BE1-4635-9848-68051D1CB4CB}" sibTransId="{FC55A1ED-127E-4447-ACD8-1DCD6333FB05}"/>
    <dgm:cxn modelId="{0D629450-7786-43DD-9F8C-BEF86229E86B}" srcId="{D40D8E83-AE8F-4BBC-AC6D-63D3AFE516CF}" destId="{DD0AC437-DEC0-4D37-862E-9779C92D7FBC}" srcOrd="0" destOrd="0" parTransId="{37BFB5BA-0058-4575-BD33-8B8924B867B0}" sibTransId="{BE3FDD28-123E-40FF-9FCB-7E4BF96C9B1C}"/>
    <dgm:cxn modelId="{B7AFA384-D970-4137-939C-0B572DCEEBAD}" srcId="{73CDBDC6-61B5-43E9-8680-BDC849DB7457}" destId="{B529998C-FD85-4A2F-9157-C8365178FB1D}" srcOrd="1" destOrd="0" parTransId="{7ACE37B6-4C40-46EC-AD10-86B2EC7BAE93}" sibTransId="{02D6E1ED-A4A5-4898-B3EC-CDD7E74B34F3}"/>
    <dgm:cxn modelId="{633ED0C1-D093-415F-8A68-8FA3F0B1507A}" type="presOf" srcId="{6D2F7B93-8B05-4B01-8431-8071CF54600C}" destId="{948B47BB-41C2-4B19-B068-DFDD4D732D5E}" srcOrd="0" destOrd="0" presId="urn:microsoft.com/office/officeart/2005/8/layout/vList6"/>
    <dgm:cxn modelId="{C41E3EE3-1122-4C87-8F68-1F9159B5705F}" srcId="{E25BADE1-A068-4ABA-B4AC-BDB3F935B493}" destId="{37DA2AB1-A2B2-4F50-9C9A-5FF9C3C69B2A}" srcOrd="0" destOrd="0" parTransId="{52AA90B5-298A-4D0B-B175-515B2FFDBE3C}" sibTransId="{C96E9FFE-9104-4296-AE92-46B44C1CB270}"/>
    <dgm:cxn modelId="{E13850DF-E7DA-4E44-A0B5-C1BADA9DB2FC}" type="presOf" srcId="{55BE50FB-E4C2-40CD-AD24-F8DCAE834C08}" destId="{1548B2D6-6FBB-4AB0-A530-AF9DA9D77F5F}" srcOrd="0" destOrd="0" presId="urn:microsoft.com/office/officeart/2005/8/layout/vList6"/>
    <dgm:cxn modelId="{EB57B6CF-B04B-4F09-BEA4-A7CB30031B59}" type="presOf" srcId="{4B7B441D-9FBF-4D0C-B7AB-4510102BB5CD}" destId="{558E3776-8EBD-48AD-A75F-913F4E59D620}" srcOrd="0" destOrd="2" presId="urn:microsoft.com/office/officeart/2005/8/layout/vList6"/>
    <dgm:cxn modelId="{89BF851A-0469-42E0-AE1D-590E18B18B20}" srcId="{E25BADE1-A068-4ABA-B4AC-BDB3F935B493}" destId="{F369EECB-1C2C-4A23-B7A8-D838A49260F6}" srcOrd="1" destOrd="0" parTransId="{2E1A2789-A733-4010-B355-DF9B97098553}" sibTransId="{4729ACD7-19CD-483C-A6A5-736CD0F6BBBF}"/>
    <dgm:cxn modelId="{AA4132B1-EB1F-402D-ADDC-AB1C557C1E4C}" srcId="{73CDBDC6-61B5-43E9-8680-BDC849DB7457}" destId="{55BE50FB-E4C2-40CD-AD24-F8DCAE834C08}" srcOrd="0" destOrd="0" parTransId="{DE2BC505-D90C-4C48-95C9-DFF911EDFD96}" sibTransId="{9E2DDD6C-2D24-4D32-AD57-9DFE0479A19A}"/>
    <dgm:cxn modelId="{37E45D07-DD87-42BD-AB3A-54401EF3019B}" type="presOf" srcId="{73CDBDC6-61B5-43E9-8680-BDC849DB7457}" destId="{220F3746-7163-422A-B7F7-0B2A0370AC72}" srcOrd="0" destOrd="0" presId="urn:microsoft.com/office/officeart/2005/8/layout/vList6"/>
    <dgm:cxn modelId="{043DDC12-32B2-4125-BBE1-5CCC7AB5E9CC}" type="presOf" srcId="{879FBFBF-1C58-4C85-BD31-DBC5E57BD8E7}" destId="{4939890F-47EC-4BD8-853A-CCFF869B6CCA}" srcOrd="0" destOrd="3" presId="urn:microsoft.com/office/officeart/2005/8/layout/vList6"/>
    <dgm:cxn modelId="{A82E8F73-09CF-482F-913D-D4C4B4F41DC5}" srcId="{D40D8E83-AE8F-4BBC-AC6D-63D3AFE516CF}" destId="{1577A5F3-78AD-4F4F-B1B3-F1AFC73A9258}" srcOrd="1" destOrd="0" parTransId="{566D1660-A7BC-4365-99A1-A88BCAC63916}" sibTransId="{78CBA550-6784-483D-A87A-A80BF5B9C34C}"/>
    <dgm:cxn modelId="{4F4C00AF-9290-4864-81A7-40386297D1E0}" type="presOf" srcId="{E25BADE1-A068-4ABA-B4AC-BDB3F935B493}" destId="{FEF7382A-F6EA-4840-A306-666667B1E7BE}" srcOrd="0" destOrd="0" presId="urn:microsoft.com/office/officeart/2005/8/layout/vList6"/>
    <dgm:cxn modelId="{4F7ED609-0ED3-42B8-96E3-028D26738A71}" type="presOf" srcId="{B529998C-FD85-4A2F-9157-C8365178FB1D}" destId="{1548B2D6-6FBB-4AB0-A530-AF9DA9D77F5F}" srcOrd="0" destOrd="1" presId="urn:microsoft.com/office/officeart/2005/8/layout/vList6"/>
    <dgm:cxn modelId="{A37AA5AC-A867-4A89-BEFC-3C85166CB740}" type="presOf" srcId="{DD0AC437-DEC0-4D37-862E-9779C92D7FBC}" destId="{4939890F-47EC-4BD8-853A-CCFF869B6CCA}" srcOrd="0" destOrd="0" presId="urn:microsoft.com/office/officeart/2005/8/layout/vList6"/>
    <dgm:cxn modelId="{EE95ADAA-C09E-45CF-BA89-40D0AE0445EC}" type="presOf" srcId="{7EF8D125-81E5-465C-A998-7D01E3E5D8DB}" destId="{4939890F-47EC-4BD8-853A-CCFF869B6CCA}" srcOrd="0" destOrd="2" presId="urn:microsoft.com/office/officeart/2005/8/layout/vList6"/>
    <dgm:cxn modelId="{37144F5C-8C2A-4FB4-BB05-96D8B6144C87}" srcId="{E25BADE1-A068-4ABA-B4AC-BDB3F935B493}" destId="{4B7B441D-9FBF-4D0C-B7AB-4510102BB5CD}" srcOrd="2" destOrd="0" parTransId="{2D92FDF7-4CE1-48D9-9458-B5DD915395F5}" sibTransId="{6CFD5EEA-E71B-468A-B02A-16852B33CDAC}"/>
    <dgm:cxn modelId="{1BB7CB8C-C22A-42C7-80DC-397A67F70CC4}" srcId="{6D2F7B93-8B05-4B01-8431-8071CF54600C}" destId="{E25BADE1-A068-4ABA-B4AC-BDB3F935B493}" srcOrd="1" destOrd="0" parTransId="{7285D0DB-7040-4745-B220-988F0B691A09}" sibTransId="{B5E790A5-6E8C-4249-8FF4-DDE201BCB02E}"/>
    <dgm:cxn modelId="{90C24543-1E52-4020-B457-33D813EAC5A8}" type="presOf" srcId="{37DA2AB1-A2B2-4F50-9C9A-5FF9C3C69B2A}" destId="{558E3776-8EBD-48AD-A75F-913F4E59D620}" srcOrd="0" destOrd="0" presId="urn:microsoft.com/office/officeart/2005/8/layout/vList6"/>
    <dgm:cxn modelId="{DFA58EF0-FBBB-4106-979A-3BC099C2355A}" type="presOf" srcId="{1577A5F3-78AD-4F4F-B1B3-F1AFC73A9258}" destId="{4939890F-47EC-4BD8-853A-CCFF869B6CCA}" srcOrd="0" destOrd="1" presId="urn:microsoft.com/office/officeart/2005/8/layout/vList6"/>
    <dgm:cxn modelId="{63ECE122-20FA-44EE-82C9-711EC7135042}" srcId="{6D2F7B93-8B05-4B01-8431-8071CF54600C}" destId="{73CDBDC6-61B5-43E9-8680-BDC849DB7457}" srcOrd="2" destOrd="0" parTransId="{E6027113-9A59-4559-B5EE-ADDA8D69BD71}" sibTransId="{0B1AACE1-6D5A-436D-9B67-FE7EB26D20CE}"/>
    <dgm:cxn modelId="{84034C6D-AE48-4966-BA32-F2E7001D0F3B}" type="presParOf" srcId="{948B47BB-41C2-4B19-B068-DFDD4D732D5E}" destId="{60120E7D-331F-4C36-9709-1672658AF5D1}" srcOrd="0" destOrd="0" presId="urn:microsoft.com/office/officeart/2005/8/layout/vList6"/>
    <dgm:cxn modelId="{8D0E3B54-4FAC-446D-81BE-990C3DEECCC5}" type="presParOf" srcId="{60120E7D-331F-4C36-9709-1672658AF5D1}" destId="{CD0C1609-571A-41FF-9730-E2F2CA1FD397}" srcOrd="0" destOrd="0" presId="urn:microsoft.com/office/officeart/2005/8/layout/vList6"/>
    <dgm:cxn modelId="{EEA8165A-D301-4461-85B5-04637F046B81}" type="presParOf" srcId="{60120E7D-331F-4C36-9709-1672658AF5D1}" destId="{4939890F-47EC-4BD8-853A-CCFF869B6CCA}" srcOrd="1" destOrd="0" presId="urn:microsoft.com/office/officeart/2005/8/layout/vList6"/>
    <dgm:cxn modelId="{8ECBF8FF-7F63-41D0-AD10-D78D79DAE506}" type="presParOf" srcId="{948B47BB-41C2-4B19-B068-DFDD4D732D5E}" destId="{0DB4F00F-C2F8-4E01-B236-749EB6D1DE9A}" srcOrd="1" destOrd="0" presId="urn:microsoft.com/office/officeart/2005/8/layout/vList6"/>
    <dgm:cxn modelId="{E89420D9-3BDE-4779-B570-00F7E871B509}" type="presParOf" srcId="{948B47BB-41C2-4B19-B068-DFDD4D732D5E}" destId="{6B331DE1-C640-4848-9BE3-9E7DBC9A8709}" srcOrd="2" destOrd="0" presId="urn:microsoft.com/office/officeart/2005/8/layout/vList6"/>
    <dgm:cxn modelId="{D57C9454-7BA7-4BBB-B1FD-943F057D486A}" type="presParOf" srcId="{6B331DE1-C640-4848-9BE3-9E7DBC9A8709}" destId="{FEF7382A-F6EA-4840-A306-666667B1E7BE}" srcOrd="0" destOrd="0" presId="urn:microsoft.com/office/officeart/2005/8/layout/vList6"/>
    <dgm:cxn modelId="{98B9E60C-DA71-4202-8A94-B53C6664EF4F}" type="presParOf" srcId="{6B331DE1-C640-4848-9BE3-9E7DBC9A8709}" destId="{558E3776-8EBD-48AD-A75F-913F4E59D620}" srcOrd="1" destOrd="0" presId="urn:microsoft.com/office/officeart/2005/8/layout/vList6"/>
    <dgm:cxn modelId="{931BC49C-52A3-4B70-A652-0F4D8268F999}" type="presParOf" srcId="{948B47BB-41C2-4B19-B068-DFDD4D732D5E}" destId="{BDFBE8C0-0EB1-49DF-A62E-4C28B6F85357}" srcOrd="3" destOrd="0" presId="urn:microsoft.com/office/officeart/2005/8/layout/vList6"/>
    <dgm:cxn modelId="{D82DF7CC-8A42-4E0A-99D7-705C08E3CC4E}" type="presParOf" srcId="{948B47BB-41C2-4B19-B068-DFDD4D732D5E}" destId="{B66ECCDC-043C-4772-A281-65FE9EF76025}" srcOrd="4" destOrd="0" presId="urn:microsoft.com/office/officeart/2005/8/layout/vList6"/>
    <dgm:cxn modelId="{77C7C3DB-99E0-4B0D-A33E-DD1CD53AF818}" type="presParOf" srcId="{B66ECCDC-043C-4772-A281-65FE9EF76025}" destId="{220F3746-7163-422A-B7F7-0B2A0370AC72}" srcOrd="0" destOrd="0" presId="urn:microsoft.com/office/officeart/2005/8/layout/vList6"/>
    <dgm:cxn modelId="{713E8D6E-7A49-4165-BF70-48309F7D6A25}" type="presParOf" srcId="{B66ECCDC-043C-4772-A281-65FE9EF76025}" destId="{1548B2D6-6FBB-4AB0-A530-AF9DA9D77F5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39890F-47EC-4BD8-853A-CCFF869B6CCA}">
      <dsp:nvSpPr>
        <dsp:cNvPr id="0" name=""/>
        <dsp:cNvSpPr/>
      </dsp:nvSpPr>
      <dsp:spPr>
        <a:xfrm>
          <a:off x="2574675" y="8350"/>
          <a:ext cx="3852597" cy="1058496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Mangelansatz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Der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variative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und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der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invariative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Teil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Wertungssystem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Der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praktisch-orientierte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Charakter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74675" y="8350"/>
        <a:ext cx="3852597" cy="1058496"/>
      </dsp:txXfrm>
    </dsp:sp>
    <dsp:sp modelId="{CD0C1609-571A-41FF-9730-E2F2CA1FD397}">
      <dsp:nvSpPr>
        <dsp:cNvPr id="0" name=""/>
        <dsp:cNvSpPr/>
      </dsp:nvSpPr>
      <dsp:spPr>
        <a:xfrm>
          <a:off x="3138" y="35757"/>
          <a:ext cx="2568398" cy="99103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Fortbildungslehrgänge</a:t>
          </a:r>
          <a:endParaRPr lang="ru-RU" sz="1800" b="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138" y="35757"/>
        <a:ext cx="2568398" cy="991036"/>
      </dsp:txXfrm>
    </dsp:sp>
    <dsp:sp modelId="{558E3776-8EBD-48AD-A75F-913F4E59D620}">
      <dsp:nvSpPr>
        <dsp:cNvPr id="0" name=""/>
        <dsp:cNvSpPr/>
      </dsp:nvSpPr>
      <dsp:spPr>
        <a:xfrm>
          <a:off x="2571536" y="1159628"/>
          <a:ext cx="3852597" cy="1311676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Volontär-pädagogische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Aktionen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Pädagogische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Projekte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Gemeinsame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Veranstaltungen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mit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den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JunglehrerInnen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aus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anderen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Bezirken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von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SPb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71536" y="1159628"/>
        <a:ext cx="3852597" cy="1311676"/>
      </dsp:txXfrm>
    </dsp:sp>
    <dsp:sp modelId="{FEF7382A-F6EA-4840-A306-666667B1E7BE}">
      <dsp:nvSpPr>
        <dsp:cNvPr id="0" name=""/>
        <dsp:cNvSpPr/>
      </dsp:nvSpPr>
      <dsp:spPr>
        <a:xfrm>
          <a:off x="3138" y="1319948"/>
          <a:ext cx="2568398" cy="99103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Verein</a:t>
          </a:r>
          <a:r>
            <a:rPr lang="en-US" sz="20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 von </a:t>
          </a:r>
          <a:r>
            <a:rPr lang="en-US" sz="2000" b="1" kern="1200" dirty="0" err="1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JunglehrerInnen</a:t>
          </a:r>
          <a:r>
            <a:rPr lang="ru-RU" sz="20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endParaRPr lang="ru-RU" sz="20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138" y="1319948"/>
        <a:ext cx="2568398" cy="991036"/>
      </dsp:txXfrm>
    </dsp:sp>
    <dsp:sp modelId="{1548B2D6-6FBB-4AB0-A530-AF9DA9D77F5F}">
      <dsp:nvSpPr>
        <dsp:cNvPr id="0" name=""/>
        <dsp:cNvSpPr/>
      </dsp:nvSpPr>
      <dsp:spPr>
        <a:xfrm>
          <a:off x="2571536" y="2570408"/>
          <a:ext cx="3852597" cy="1186162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1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Unterstützung</a:t>
          </a:r>
          <a:r>
            <a:rPr lang="en-US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1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der</a:t>
          </a:r>
          <a:r>
            <a:rPr lang="en-US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1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Gewerkschaftsoraganisation</a:t>
          </a:r>
          <a:r>
            <a:rPr lang="en-US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1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im</a:t>
          </a:r>
          <a:r>
            <a:rPr lang="en-US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1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Bezirk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Unterstützung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im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Rahmen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der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allerersten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Attestierung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71536" y="2570408"/>
        <a:ext cx="3852597" cy="1186162"/>
      </dsp:txXfrm>
    </dsp:sp>
    <dsp:sp modelId="{220F3746-7163-422A-B7F7-0B2A0370AC72}">
      <dsp:nvSpPr>
        <dsp:cNvPr id="0" name=""/>
        <dsp:cNvSpPr/>
      </dsp:nvSpPr>
      <dsp:spPr>
        <a:xfrm>
          <a:off x="3138" y="2667971"/>
          <a:ext cx="2568398" cy="99103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Sozialschutz</a:t>
          </a:r>
          <a:endParaRPr lang="ru-RU" sz="1800" b="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138" y="2667971"/>
        <a:ext cx="2568398" cy="991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 flip="none" rotWithShape="1">
          <a:gsLst>
            <a:gs pos="0">
              <a:srgbClr val="0072DF"/>
            </a:gs>
            <a:gs pos="100000">
              <a:srgbClr val="003E8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" y="0"/>
            <a:ext cx="135255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9992" y="339501"/>
            <a:ext cx="4356484" cy="28443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Managementprozess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 von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PädagogInnen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den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Beruf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5148064" y="3795886"/>
            <a:ext cx="3924436" cy="1008111"/>
          </a:xfrm>
        </p:spPr>
        <p:txBody>
          <a:bodyPr>
            <a:noAutofit/>
          </a:bodyPr>
          <a:lstStyle/>
          <a:p>
            <a:pPr algn="r"/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Gechtmann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Direktorin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Zentrums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Informations-methodisches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Zentrum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Vassileostrovski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Stadtbezirkes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Sankt-Petersburg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625" r="26480"/>
          <a:stretch/>
        </p:blipFill>
        <p:spPr>
          <a:xfrm>
            <a:off x="1342768" y="0"/>
            <a:ext cx="3229232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47" b="50000"/>
          <a:stretch/>
        </p:blipFill>
        <p:spPr>
          <a:xfrm>
            <a:off x="1907642" y="1419622"/>
            <a:ext cx="2221600" cy="314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8930"/>
          <a:stretch/>
        </p:blipFill>
        <p:spPr>
          <a:xfrm>
            <a:off x="1634557" y="1262460"/>
            <a:ext cx="273085" cy="628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53" y="303498"/>
            <a:ext cx="1600200" cy="819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95487"/>
            <a:ext cx="7110566" cy="82809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Möglichkeiten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Kommunikation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8659" r="1262" b="5536"/>
          <a:stretch/>
        </p:blipFill>
        <p:spPr>
          <a:xfrm>
            <a:off x="1511661" y="843558"/>
            <a:ext cx="7291368" cy="3960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2901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Protokoll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vom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5" y="766891"/>
            <a:ext cx="7784438" cy="43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9632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231490"/>
            <a:ext cx="7110566" cy="11161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8. </a:t>
            </a:r>
            <a:r>
              <a:rPr lang="en-US" dirty="0" err="1" smtClean="0"/>
              <a:t>Managementsentscheidung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ru-RU" dirty="0" smtClean="0"/>
              <a:t> </a:t>
            </a:r>
            <a:r>
              <a:rPr lang="en-US" dirty="0" err="1" smtClean="0"/>
              <a:t>Arbeitgeber</a:t>
            </a:r>
            <a:r>
              <a:rPr lang="ru-RU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Bezug</a:t>
            </a:r>
            <a:r>
              <a:rPr lang="en-US" dirty="0" smtClean="0"/>
              <a:t> auf die </a:t>
            </a:r>
            <a:r>
              <a:rPr lang="en-US" dirty="0" err="1" smtClean="0"/>
              <a:t>Fortsetzung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Arbeit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Junglehrer</a:t>
            </a:r>
            <a:r>
              <a:rPr lang="en-US" dirty="0" err="1" smtClean="0"/>
              <a:t>Innen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311610"/>
            <a:ext cx="4106850" cy="325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32139" y="1311610"/>
            <a:ext cx="2970889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Integrationsprozess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von JL in den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Beruf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managen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Organisation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beruflichen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Förderung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JL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unter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Berücksichtigung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Abfuhr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negativen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Faktoren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454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1361" y="197224"/>
            <a:ext cx="7110566" cy="82809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Vorteile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vom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81361" y="1025317"/>
            <a:ext cx="7519131" cy="39947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landeseigene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Ausarbeitung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gibt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keine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Analogen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Perspektive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Verwendung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interaktive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Zugang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Adressierbarkeit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Zuordnung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Sicherung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Möglichkeit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für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die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offene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und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kontinuierliche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Bildung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und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auch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für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den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individuellen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Bildungsweg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Praxistauglichkeit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Einbeziehen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Arbeitgeber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 den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Prozess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vom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Kompetenzenmanagement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LehrerInnen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Variabilität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4172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284041"/>
            <a:ext cx="7110566" cy="828093"/>
          </a:xfrm>
        </p:spPr>
        <p:txBody>
          <a:bodyPr/>
          <a:lstStyle/>
          <a:p>
            <a:r>
              <a:rPr lang="en-US" dirty="0" err="1" smtClean="0"/>
              <a:t>Vielen</a:t>
            </a:r>
            <a:r>
              <a:rPr lang="en-US" dirty="0" smtClean="0"/>
              <a:t> Dank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Aufmerksamkeit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164" y="6321"/>
            <a:ext cx="3095836" cy="514547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910" y="150998"/>
            <a:ext cx="1603387" cy="8169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188" y="1527634"/>
            <a:ext cx="274344" cy="627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342" y="1538244"/>
            <a:ext cx="2219136" cy="3109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63688" y="1112134"/>
            <a:ext cx="41261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spc="-1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Staatliche </a:t>
            </a:r>
            <a:r>
              <a:rPr lang="en-US" sz="1200" spc="-1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haushaltsplangebundene</a:t>
            </a:r>
            <a:r>
              <a:rPr lang="en-US" sz="1200" spc="-1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1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Bildungseinrichtung</a:t>
            </a:r>
            <a:r>
              <a:rPr lang="ru-RU" sz="1200" spc="-1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spc="-1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für</a:t>
            </a:r>
            <a:r>
              <a:rPr lang="en-US" sz="1200" spc="-1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1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zusätzliche</a:t>
            </a:r>
            <a:r>
              <a:rPr lang="en-US" sz="1200" spc="-1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1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pädagogische</a:t>
            </a:r>
            <a:r>
              <a:rPr lang="en-US" sz="1200" spc="-1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1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Bildung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spc="-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1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Das </a:t>
            </a:r>
            <a:r>
              <a:rPr lang="en-US" sz="1200" spc="-1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Fortbildungszentrum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Informations-methodisches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Zentrum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spc="-1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 </a:t>
            </a:r>
            <a:r>
              <a:rPr lang="en-US" sz="1200" spc="-1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Vassileostrovski</a:t>
            </a:r>
            <a:r>
              <a:rPr lang="en-US" sz="1200" spc="-1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1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Stadtbezirkes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Sankt-Petersburg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200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199178, </a:t>
            </a:r>
            <a:r>
              <a:rPr lang="en-US" sz="120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Sankt-Petersburg</a:t>
            </a:r>
            <a:r>
              <a:rPr lang="ru-RU" sz="120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1200" spc="-5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spc="-5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5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Linie</a:t>
            </a:r>
            <a:r>
              <a:rPr lang="en-US" sz="120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5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Vassilij</a:t>
            </a:r>
            <a:r>
              <a:rPr lang="en-US" sz="120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5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Insel</a:t>
            </a:r>
            <a:r>
              <a:rPr lang="en-US" sz="120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56-58 </a:t>
            </a:r>
            <a:r>
              <a:rPr lang="en-US" sz="1200" spc="-5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Litera</a:t>
            </a:r>
            <a:r>
              <a:rPr lang="en-US" sz="120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spc="3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Tel.</a:t>
            </a:r>
            <a:r>
              <a:rPr lang="ru-RU" sz="1200" spc="3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200" spc="3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Fax</a:t>
            </a:r>
            <a:r>
              <a:rPr lang="ru-RU" sz="1200" spc="3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spc="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(812) 323-57-28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spc="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E-mail: imc@imcvo.ru</a:t>
            </a:r>
            <a:endParaRPr lang="ru-RU" sz="12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034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Faktoren</a:t>
            </a:r>
            <a:r>
              <a:rPr lang="ru-RU" dirty="0" smtClean="0"/>
              <a:t>, </a:t>
            </a:r>
            <a:r>
              <a:rPr lang="en-US" dirty="0" smtClean="0"/>
              <a:t>die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negativen</a:t>
            </a:r>
            <a:r>
              <a:rPr lang="en-US" dirty="0" smtClean="0"/>
              <a:t> </a:t>
            </a:r>
            <a:r>
              <a:rPr lang="en-US" dirty="0" err="1" smtClean="0"/>
              <a:t>Einfluss</a:t>
            </a:r>
            <a:r>
              <a:rPr lang="en-US" dirty="0" smtClean="0"/>
              <a:t> auf die Integration von </a:t>
            </a:r>
            <a:r>
              <a:rPr lang="en-US" dirty="0" err="1" smtClean="0"/>
              <a:t>JunglehrerInnen</a:t>
            </a:r>
            <a:r>
              <a:rPr lang="en-US" dirty="0" smtClean="0"/>
              <a:t> in den </a:t>
            </a:r>
            <a:r>
              <a:rPr lang="en-US" dirty="0" err="1" smtClean="0"/>
              <a:t>Beruf</a:t>
            </a:r>
            <a:r>
              <a:rPr lang="en-US" dirty="0" smtClean="0"/>
              <a:t> </a:t>
            </a:r>
            <a:r>
              <a:rPr lang="en-US" dirty="0" err="1" smtClean="0"/>
              <a:t>ausüben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Kirchturmmanagement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kurzsichtiges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Management)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Berufliche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professionelle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Motivation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Schlechte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nicht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ausreichende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berufliche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Ausbildung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Soziale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Störanfälligkeit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Schwachstellen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5.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Müdigkeit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6553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123478"/>
            <a:ext cx="7344816" cy="104411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Programm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Integration von </a:t>
            </a:r>
            <a:r>
              <a:rPr lang="en-US" dirty="0" err="1" smtClean="0"/>
              <a:t>JunglehrerInnen</a:t>
            </a:r>
            <a:r>
              <a:rPr lang="en-US" dirty="0" smtClean="0"/>
              <a:t> in den </a:t>
            </a:r>
            <a:r>
              <a:rPr lang="en-US" dirty="0" err="1" smtClean="0"/>
              <a:t>Beruf</a:t>
            </a:r>
            <a:r>
              <a:rPr lang="ru-RU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Vassileostrovski</a:t>
            </a:r>
            <a:r>
              <a:rPr lang="en-US" dirty="0" smtClean="0"/>
              <a:t> </a:t>
            </a:r>
            <a:r>
              <a:rPr lang="en-US" dirty="0" err="1" smtClean="0"/>
              <a:t>Bezirk</a:t>
            </a:r>
            <a:r>
              <a:rPr lang="en-US" dirty="0" smtClean="0"/>
              <a:t> </a:t>
            </a:r>
            <a:r>
              <a:rPr lang="en-US" dirty="0" err="1" smtClean="0"/>
              <a:t>unter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Teilnahme</a:t>
            </a:r>
            <a:r>
              <a:rPr lang="en-US" dirty="0" smtClean="0"/>
              <a:t> des </a:t>
            </a:r>
            <a:r>
              <a:rPr lang="en-US" dirty="0" err="1" smtClean="0"/>
              <a:t>Gastgebers</a:t>
            </a:r>
            <a:endParaRPr lang="ru-RU" dirty="0"/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idx="14"/>
            <p:extLst>
              <p:ext uri="{D42A27DB-BD31-4B8C-83A1-F6EECF244321}">
                <p14:modId xmlns="" xmlns:p14="http://schemas.microsoft.com/office/powerpoint/2010/main" val="407467193"/>
              </p:ext>
            </p:extLst>
          </p:nvPr>
        </p:nvGraphicFramePr>
        <p:xfrm>
          <a:off x="1943707" y="1153411"/>
          <a:ext cx="6427273" cy="375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9172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87475"/>
            <a:ext cx="7110566" cy="792087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Aktualität</a:t>
            </a:r>
            <a:r>
              <a:rPr lang="en-US" dirty="0" smtClean="0"/>
              <a:t> des </a:t>
            </a:r>
            <a:r>
              <a:rPr lang="en-US" dirty="0" smtClean="0"/>
              <a:t>Systems</a:t>
            </a: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en-US" dirty="0" smtClean="0"/>
              <a:t>Integral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128587"/>
            <a:ext cx="7110566" cy="383189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Management des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Programms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Rahmen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Integration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JunglehrerInnen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in den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Beruf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soll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gewährleisten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Notwendigkeit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Kommunikation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für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die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TeilnehmerInnen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Programm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intern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Möglichkeit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für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JunglehrerInnen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praktische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Unterlagen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jederzeit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zu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verwenden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Teilnahme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Arbeitgeber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am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Integrationsprogramm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47746" y="3255826"/>
            <a:ext cx="3572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Integral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elektronische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System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Eigenschaften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vom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Lernmanagementsystem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(LMS)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und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vom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Beziehungsmanagementsystem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(CRM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hat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9402" r="1016" b="4842"/>
          <a:stretch/>
        </p:blipFill>
        <p:spPr>
          <a:xfrm>
            <a:off x="1692462" y="3415289"/>
            <a:ext cx="3311585" cy="1613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869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159482"/>
            <a:ext cx="4068452" cy="122413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Etappen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Arbeit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JunglehrerInnen</a:t>
            </a:r>
            <a:r>
              <a:rPr lang="ru-RU" dirty="0" smtClean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Arbeitgeber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ru-RU" dirty="0" smtClean="0"/>
              <a:t> «</a:t>
            </a:r>
            <a:r>
              <a:rPr lang="en-US" dirty="0" smtClean="0"/>
              <a:t>Integral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1474106"/>
            <a:ext cx="3996444" cy="322855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Bildung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JunglehrerInnengruppen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für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das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nächste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Schuljahr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angewiesen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von den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Arbeitgebern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Registrierung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Gruppe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im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«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Integral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Registrierung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Arbeitgeber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Inputdiagnostik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für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JunglehrerInnen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um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berufliche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Defizite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festzustellen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88" y="15938"/>
            <a:ext cx="3230563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6349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03497"/>
            <a:ext cx="7399381" cy="828093"/>
          </a:xfrm>
        </p:spPr>
        <p:txBody>
          <a:bodyPr>
            <a:normAutofit/>
          </a:bodyPr>
          <a:lstStyle/>
          <a:p>
            <a:r>
              <a:rPr lang="ru-RU" dirty="0" smtClean="0"/>
              <a:t>4. </a:t>
            </a:r>
            <a:r>
              <a:rPr lang="en-US" dirty="0" err="1" smtClean="0"/>
              <a:t>Ausfüllen</a:t>
            </a:r>
            <a:r>
              <a:rPr lang="en-US" dirty="0" smtClean="0"/>
              <a:t> des </a:t>
            </a:r>
            <a:r>
              <a:rPr lang="en-US" dirty="0" err="1" smtClean="0"/>
              <a:t>Fragebogens</a:t>
            </a:r>
            <a:r>
              <a:rPr lang="ru-RU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Bezug</a:t>
            </a:r>
            <a:r>
              <a:rPr lang="en-US" dirty="0" smtClean="0"/>
              <a:t> auf </a:t>
            </a:r>
            <a:r>
              <a:rPr lang="en-US" dirty="0" err="1" smtClean="0"/>
              <a:t>berufliche</a:t>
            </a:r>
            <a:r>
              <a:rPr lang="en-US" dirty="0" smtClean="0"/>
              <a:t> </a:t>
            </a:r>
            <a:r>
              <a:rPr lang="en-US" dirty="0" err="1" smtClean="0"/>
              <a:t>Defizite</a:t>
            </a:r>
            <a:r>
              <a:rPr lang="en-US" dirty="0" smtClean="0"/>
              <a:t> von </a:t>
            </a:r>
            <a:r>
              <a:rPr lang="en-US" dirty="0" err="1" smtClean="0"/>
              <a:t>JunglehrerInnen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t="8096" r="3633" b="5669"/>
          <a:stretch/>
        </p:blipFill>
        <p:spPr>
          <a:xfrm>
            <a:off x="1619672" y="1131590"/>
            <a:ext cx="7020780" cy="3888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824" y="987575"/>
            <a:ext cx="1517748" cy="1512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3" y="1"/>
            <a:ext cx="7255366" cy="11315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Verbesserung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vorhandenen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Fortbildungsprogramms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Grund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festgestellten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Defizite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8376" r="178" b="5389"/>
          <a:stretch/>
        </p:blipFill>
        <p:spPr>
          <a:xfrm>
            <a:off x="1547663" y="1131590"/>
            <a:ext cx="7255365" cy="4011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9001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87474"/>
            <a:ext cx="7327373" cy="10167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Wahl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Module des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variativen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Teils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Fortbildungs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rogramms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den JL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Folie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Userprofil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ausgewählten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Modulen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1680" y="1167594"/>
            <a:ext cx="7128792" cy="3030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solidFill>
                <a:srgbClr val="003E81"/>
              </a:solidFill>
            </a:endParaRPr>
          </a:p>
          <a:p>
            <a:r>
              <a:rPr lang="ru-RU" dirty="0">
                <a:solidFill>
                  <a:srgbClr val="003E81"/>
                </a:solidFill>
              </a:rPr>
              <a:t> </a:t>
            </a:r>
          </a:p>
          <a:p>
            <a:endParaRPr lang="ru-RU" dirty="0">
              <a:solidFill>
                <a:srgbClr val="003E8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190" t="5536" r="5014" b="8669"/>
          <a:stretch/>
        </p:blipFill>
        <p:spPr>
          <a:xfrm>
            <a:off x="1583669" y="1347614"/>
            <a:ext cx="7081432" cy="3672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397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0"/>
            <a:ext cx="7560840" cy="1302391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7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Arbeit</a:t>
            </a:r>
            <a:r>
              <a:rPr lang="en-US" sz="2000" dirty="0" smtClean="0"/>
              <a:t> </a:t>
            </a:r>
            <a:r>
              <a:rPr lang="en-US" sz="2000" dirty="0" err="1" smtClean="0"/>
              <a:t>im</a:t>
            </a:r>
            <a:r>
              <a:rPr lang="en-US" sz="2000" dirty="0" smtClean="0"/>
              <a:t> System</a:t>
            </a:r>
            <a:r>
              <a:rPr lang="ru-RU" sz="2000" dirty="0" smtClean="0"/>
              <a:t> «</a:t>
            </a:r>
            <a:r>
              <a:rPr lang="en-US" sz="2000" dirty="0" smtClean="0"/>
              <a:t>Integral</a:t>
            </a:r>
            <a:r>
              <a:rPr lang="ru-RU" sz="2000" dirty="0" smtClean="0"/>
              <a:t>». </a:t>
            </a:r>
            <a:r>
              <a:rPr lang="en-US" sz="2000" dirty="0" err="1" smtClean="0"/>
              <a:t>Erfolgsmessung</a:t>
            </a:r>
            <a:r>
              <a:rPr lang="en-US" sz="2000" dirty="0" smtClean="0"/>
              <a:t>, </a:t>
            </a:r>
            <a:r>
              <a:rPr lang="en-US" sz="2000" dirty="0" err="1" smtClean="0"/>
              <a:t>Kontrolle</a:t>
            </a:r>
            <a:r>
              <a:rPr lang="en-US" sz="2000" dirty="0" smtClean="0"/>
              <a:t>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Leistungen</a:t>
            </a:r>
            <a:r>
              <a:rPr lang="en-US" sz="2000" dirty="0" smtClean="0"/>
              <a:t>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TeilnehmerInnen</a:t>
            </a:r>
            <a:r>
              <a:rPr lang="ru-RU" sz="2000" dirty="0" smtClean="0"/>
              <a:t> </a:t>
            </a:r>
            <a:r>
              <a:rPr lang="en-US" sz="2000" dirty="0" err="1" smtClean="0"/>
              <a:t>seitens</a:t>
            </a:r>
            <a:r>
              <a:rPr lang="en-US" sz="2000" dirty="0" smtClean="0"/>
              <a:t>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Arbeitgeber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953536"/>
            <a:ext cx="2807804" cy="17041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596" y="1449365"/>
            <a:ext cx="2325799" cy="17612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861" y="1520918"/>
            <a:ext cx="2298391" cy="28592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0037" y="1518413"/>
            <a:ext cx="1205679" cy="113647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203598"/>
            <a:ext cx="7714076" cy="37084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15050" y="4568840"/>
            <a:ext cx="25202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Arbeitgeber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6596" y="3219822"/>
            <a:ext cx="2502299" cy="489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JunglehrerInnen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460" y="4533522"/>
            <a:ext cx="4860540" cy="375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PädagogInnen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und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LeiterInnen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des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Integrationsprogramms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342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13190</TotalTime>
  <Words>458</Words>
  <Application>Microsoft Office PowerPoint</Application>
  <PresentationFormat>Экран (16:9)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Der Managementprozess der Integration von  PädagogInnen in den Beruf «Integral»</vt:lpstr>
      <vt:lpstr>Faktoren, die einen negativen Einfluss auf die Integration von JunglehrerInnen in den Beruf ausüben </vt:lpstr>
      <vt:lpstr>Programm der Integration von JunglehrerInnen in den Beruf im Vassileostrovski Bezirk unter der Teilnahme des Gastgebers</vt:lpstr>
      <vt:lpstr>Aktualität des Systems «Integral»</vt:lpstr>
      <vt:lpstr>Etappen der Arbeit der JunglehrerInnen und der Arbeitgeber im «Integral» </vt:lpstr>
      <vt:lpstr>4. Ausfüllen des Fragebogens im Bezug auf berufliche Defizite von JunglehrerInnen</vt:lpstr>
      <vt:lpstr>5. Verbesserung des vorhandenen Fortbildungsprogramms  auf Grund der festgestellten Defizite</vt:lpstr>
      <vt:lpstr>6. Wahl der Module des variativen Teils des Fortbildungsprogramms von den JL  (auf der Folie -  Userprofil mit ausgewählten Modulen)</vt:lpstr>
      <vt:lpstr>7. Arbeit im System «Integral». Erfolgsmessung, Kontrolle der Leistungen der TeilnehmerInnen seitens der Arbeitgeber</vt:lpstr>
      <vt:lpstr>Möglichkeiten für die Kommunikation </vt:lpstr>
      <vt:lpstr>Protokoll vom «Integral» </vt:lpstr>
      <vt:lpstr>8. Managementsentscheidung vom Arbeitgeber im Bezug auf die Fortsetzung der Arbeit mit JunglehrerInnen  </vt:lpstr>
      <vt:lpstr>Vorteile vom «Integral»</vt:lpstr>
      <vt:lpstr>Vielen Dank für Ihre  Aufmerksamkeit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OEM</cp:lastModifiedBy>
  <cp:revision>372</cp:revision>
  <cp:lastPrinted>2017-03-30T08:39:18Z</cp:lastPrinted>
  <dcterms:created xsi:type="dcterms:W3CDTF">2017-03-23T13:26:11Z</dcterms:created>
  <dcterms:modified xsi:type="dcterms:W3CDTF">2018-06-05T07:33:38Z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